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3" r:id="rId2"/>
  </p:sldMasterIdLst>
  <p:handoutMasterIdLst>
    <p:handoutMasterId r:id="rId8"/>
  </p:handoutMasterIdLst>
  <p:sldIdLst>
    <p:sldId id="256" r:id="rId3"/>
    <p:sldId id="277" r:id="rId4"/>
    <p:sldId id="279" r:id="rId5"/>
    <p:sldId id="275" r:id="rId6"/>
    <p:sldId id="27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FFFF"/>
    <a:srgbClr val="FFFFCC"/>
    <a:srgbClr val="FF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3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3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fld id="{76C76E97-9F35-41B2-9573-BD60B7F4F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70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34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11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147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76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215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458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221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900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168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009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004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887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738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054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95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53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6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2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53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56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10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996A00-F3F9-4E96-B940-DB2E4FDF101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996A00-F3F9-4E96-B940-DB2E4FDF10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44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066800"/>
            <a:ext cx="8229600" cy="838200"/>
          </a:xfrm>
        </p:spPr>
        <p:txBody>
          <a:bodyPr/>
          <a:lstStyle/>
          <a:p>
            <a:r>
              <a:rPr lang="en-US" altLang="en-US" sz="3200" b="1" dirty="0">
                <a:solidFill>
                  <a:srgbClr val="008000"/>
                </a:solidFill>
              </a:rPr>
              <a:t>Me llamo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______________ </a:t>
            </a:r>
            <a:r>
              <a:rPr lang="en-US" altLang="en-US" sz="3200" b="1" dirty="0">
                <a:solidFill>
                  <a:srgbClr val="008000"/>
                </a:solidFill>
              </a:rPr>
              <a:t>Clase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602</a:t>
            </a:r>
            <a:r>
              <a:rPr lang="en-US" altLang="en-US" sz="3200" b="1" dirty="0">
                <a:solidFill>
                  <a:srgbClr val="008000"/>
                </a:solidFill>
              </a:rPr>
              <a:t/>
            </a:r>
            <a:br>
              <a:rPr lang="en-US" altLang="en-US" sz="3200" b="1" dirty="0">
                <a:solidFill>
                  <a:srgbClr val="008000"/>
                </a:solidFill>
              </a:rPr>
            </a:br>
            <a:r>
              <a:rPr lang="en-US" altLang="en-US" sz="3200" b="1" dirty="0">
                <a:solidFill>
                  <a:srgbClr val="008000"/>
                </a:solidFill>
              </a:rPr>
              <a:t>La fecha es el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11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de </a:t>
            </a:r>
            <a:r>
              <a:rPr lang="en-US" altLang="en-US" sz="3200" b="1" dirty="0" err="1" smtClean="0">
                <a:solidFill>
                  <a:srgbClr val="008000"/>
                </a:solidFill>
              </a:rPr>
              <a:t>octubre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200" b="1" dirty="0">
                <a:solidFill>
                  <a:srgbClr val="008000"/>
                </a:solidFill>
              </a:rPr>
              <a:t>del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2017</a:t>
            </a:r>
            <a:endParaRPr lang="en-US" altLang="en-US" sz="3200" b="1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2590800"/>
            <a:ext cx="8458200" cy="3505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00"/>
                </a:solidFill>
              </a:rPr>
              <a:t>14:</a:t>
            </a:r>
            <a:r>
              <a:rPr lang="es-ES_tradnl" altLang="en-US" dirty="0" smtClean="0">
                <a:solidFill>
                  <a:srgbClr val="FF0000"/>
                </a:solidFill>
              </a:rPr>
              <a:t> </a:t>
            </a:r>
            <a:r>
              <a:rPr lang="es-ES_tradnl" altLang="en-US" dirty="0">
                <a:cs typeface="Times New Roman" pitchFamily="18" charset="0"/>
              </a:rPr>
              <a:t>¿Cuáles son los artículos</a:t>
            </a:r>
            <a:r>
              <a:rPr lang="es-ES_tradnl" altLang="en-US" dirty="0" smtClean="0">
                <a:cs typeface="Times New Roman" pitchFamily="18" charset="0"/>
              </a:rPr>
              <a:t>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L.O: to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review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the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gender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 of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noun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 and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definite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articles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altLang="en-US" sz="2400" i="1" dirty="0">
              <a:solidFill>
                <a:srgbClr val="7030A0"/>
              </a:solidFill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b="1" dirty="0">
                <a:solidFill>
                  <a:srgbClr val="FF0000"/>
                </a:solidFill>
                <a:cs typeface="Times New Roman" pitchFamily="18" charset="0"/>
              </a:rPr>
              <a:t>Actividad Inicial</a:t>
            </a:r>
            <a:r>
              <a:rPr lang="es-ES_tradnl" altLang="en-US" b="1" dirty="0" smtClean="0">
                <a:solidFill>
                  <a:srgbClr val="FF0000"/>
                </a:solidFill>
                <a:cs typeface="Times New Roman" pitchFamily="18" charset="0"/>
              </a:rPr>
              <a:t>:</a:t>
            </a:r>
          </a:p>
          <a:p>
            <a:pPr marL="609600" indent="-609600" algn="ctr">
              <a:lnSpc>
                <a:spcPct val="80000"/>
              </a:lnSpc>
              <a:buFontTx/>
              <a:buNone/>
            </a:pPr>
            <a:r>
              <a:rPr lang="es-ES_tradnl" altLang="en-US" b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s-ES" altLang="en-US" b="1" dirty="0">
                <a:solidFill>
                  <a:srgbClr val="0000FF"/>
                </a:solidFill>
              </a:rPr>
              <a:t>TOMAR QUIZ </a:t>
            </a:r>
            <a:r>
              <a:rPr lang="es-ES" altLang="en-US" b="1" dirty="0" smtClean="0">
                <a:solidFill>
                  <a:srgbClr val="0000FF"/>
                </a:solidFill>
              </a:rPr>
              <a:t>B</a:t>
            </a:r>
            <a:endParaRPr lang="es-ES_tradnl" altLang="en-US" b="1" dirty="0">
              <a:solidFill>
                <a:srgbClr val="0000FF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7772400" cy="1143000"/>
          </a:xfrm>
        </p:spPr>
        <p:txBody>
          <a:bodyPr/>
          <a:lstStyle/>
          <a:p>
            <a:pPr algn="ctr"/>
            <a:r>
              <a:rPr lang="es-ES_tradnl" altLang="en-US" dirty="0">
                <a:solidFill>
                  <a:srgbClr val="FF0000"/>
                </a:solidFill>
              </a:rPr>
              <a:t>Artículos y sustantivos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In Spanish, all </a:t>
            </a:r>
            <a:r>
              <a:rPr lang="en-US" altLang="en-US" dirty="0">
                <a:solidFill>
                  <a:srgbClr val="7030A0"/>
                </a:solidFill>
              </a:rPr>
              <a:t>NOUNS</a:t>
            </a:r>
            <a:r>
              <a:rPr lang="en-US" altLang="en-US" dirty="0"/>
              <a:t> </a:t>
            </a:r>
            <a:r>
              <a:rPr lang="en-US" altLang="en-US" i="1" dirty="0"/>
              <a:t>(</a:t>
            </a:r>
            <a:r>
              <a:rPr lang="en-US" altLang="en-US" i="1" dirty="0" err="1"/>
              <a:t>sustantivos</a:t>
            </a:r>
            <a:r>
              <a:rPr lang="en-US" altLang="en-US" i="1" dirty="0"/>
              <a:t>)</a:t>
            </a:r>
            <a:r>
              <a:rPr lang="en-US" altLang="en-US" dirty="0"/>
              <a:t> have a </a:t>
            </a:r>
            <a:r>
              <a:rPr lang="en-US" altLang="en-US" dirty="0" smtClean="0"/>
              <a:t>GENDER </a:t>
            </a:r>
            <a:r>
              <a:rPr lang="en-US" altLang="en-US" i="1" dirty="0" smtClean="0"/>
              <a:t>(</a:t>
            </a:r>
            <a:r>
              <a:rPr lang="en-US" altLang="en-US" i="1" dirty="0" err="1" smtClean="0"/>
              <a:t>genero</a:t>
            </a:r>
            <a:r>
              <a:rPr lang="en-US" altLang="en-US" i="1" dirty="0" smtClean="0"/>
              <a:t>)</a:t>
            </a:r>
            <a:r>
              <a:rPr lang="en-US" altLang="en-US" dirty="0" smtClean="0"/>
              <a:t>.  </a:t>
            </a:r>
            <a:r>
              <a:rPr lang="en-US" altLang="en-US" dirty="0"/>
              <a:t>Either </a:t>
            </a:r>
            <a:r>
              <a:rPr lang="en-US" altLang="en-US" dirty="0">
                <a:solidFill>
                  <a:srgbClr val="0000FF"/>
                </a:solidFill>
              </a:rPr>
              <a:t>MASCULINE</a:t>
            </a:r>
            <a:r>
              <a:rPr lang="en-US" altLang="en-US" dirty="0"/>
              <a:t> or </a:t>
            </a:r>
            <a:r>
              <a:rPr lang="en-US" altLang="en-US" dirty="0" smtClean="0">
                <a:solidFill>
                  <a:srgbClr val="00B050"/>
                </a:solidFill>
              </a:rPr>
              <a:t>FEMININE</a:t>
            </a:r>
            <a:r>
              <a:rPr lang="en-US" altLang="en-US" dirty="0">
                <a:solidFill>
                  <a:srgbClr val="00B050"/>
                </a:solidFill>
              </a:rPr>
              <a:t>.</a:t>
            </a:r>
          </a:p>
          <a:p>
            <a:r>
              <a:rPr lang="en-US" altLang="en-US" dirty="0"/>
              <a:t>Almost all nouns that end in </a:t>
            </a:r>
            <a:r>
              <a:rPr lang="en-US" altLang="en-US" dirty="0">
                <a:solidFill>
                  <a:srgbClr val="0000FF"/>
                </a:solidFill>
              </a:rPr>
              <a:t>–O </a:t>
            </a:r>
            <a:r>
              <a:rPr lang="en-US" altLang="en-US" dirty="0"/>
              <a:t>are </a:t>
            </a:r>
            <a:r>
              <a:rPr lang="en-US" altLang="en-US" dirty="0">
                <a:solidFill>
                  <a:srgbClr val="0000FF"/>
                </a:solidFill>
              </a:rPr>
              <a:t>masculine.</a:t>
            </a:r>
          </a:p>
          <a:p>
            <a:r>
              <a:rPr lang="en-US" altLang="en-US" dirty="0"/>
              <a:t>Almost all nouns that end in </a:t>
            </a:r>
            <a:r>
              <a:rPr lang="en-US" altLang="en-US" dirty="0">
                <a:solidFill>
                  <a:srgbClr val="00B050"/>
                </a:solidFill>
              </a:rPr>
              <a:t>–A</a:t>
            </a:r>
            <a:r>
              <a:rPr lang="en-US" altLang="en-US" dirty="0"/>
              <a:t> are </a:t>
            </a:r>
            <a:r>
              <a:rPr lang="en-US" altLang="en-US" dirty="0" smtClean="0">
                <a:solidFill>
                  <a:srgbClr val="00B050"/>
                </a:solidFill>
              </a:rPr>
              <a:t>feminine</a:t>
            </a:r>
            <a:r>
              <a:rPr lang="en-US" altLang="en-US" dirty="0">
                <a:solidFill>
                  <a:srgbClr val="00B05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147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598613"/>
            <a:ext cx="7924799" cy="449738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smtClean="0"/>
              <a:t>Identifica el GENERO del SUSTANTIVO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Materia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Ciencia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Trompo </a:t>
            </a:r>
            <a:r>
              <a:rPr lang="en-US" sz="2400" i="1" kern="0" smtClean="0"/>
              <a:t>(a top)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Oro </a:t>
            </a:r>
            <a:r>
              <a:rPr lang="en-US" sz="2400" i="1" kern="0" smtClean="0"/>
              <a:t>(gold)</a:t>
            </a:r>
            <a:endParaRPr lang="en-US" sz="2400" kern="0" smtClean="0"/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Caricatura </a:t>
            </a:r>
            <a:r>
              <a:rPr lang="en-US" sz="2400" i="1" kern="0" smtClean="0"/>
              <a:t>(cartoon)</a:t>
            </a:r>
            <a:endParaRPr lang="en-US" sz="2400" kern="0" smtClean="0"/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Zapato </a:t>
            </a:r>
            <a:r>
              <a:rPr lang="en-US" sz="2400" i="1" kern="0" smtClean="0"/>
              <a:t>(shoe)</a:t>
            </a: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154764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(Definate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953000"/>
          </a:xfrm>
        </p:spPr>
        <p:txBody>
          <a:bodyPr/>
          <a:lstStyle/>
          <a:p>
            <a:r>
              <a:rPr lang="en-US" altLang="en-US" u="sng"/>
              <a:t>THE</a:t>
            </a:r>
            <a:r>
              <a:rPr lang="en-US" altLang="en-US"/>
              <a:t> in English is called a DEFINATE ARTICLE.  </a:t>
            </a:r>
          </a:p>
          <a:p>
            <a:r>
              <a:rPr lang="en-US" altLang="en-US"/>
              <a:t>In Spanish, the singular definite article is either EL or LA.</a:t>
            </a:r>
          </a:p>
          <a:p>
            <a:pPr>
              <a:buFontTx/>
              <a:buNone/>
            </a:pPr>
            <a:r>
              <a:rPr lang="en-US" altLang="en-US" i="1"/>
              <a:t>What “articulo definido”</a:t>
            </a:r>
            <a:r>
              <a:rPr lang="en-US" altLang="en-US"/>
              <a:t> </a:t>
            </a:r>
            <a:r>
              <a:rPr lang="en-US" altLang="en-US" i="1"/>
              <a:t>would you use?</a:t>
            </a:r>
          </a:p>
          <a:p>
            <a:pPr>
              <a:buFontTx/>
              <a:buNone/>
            </a:pPr>
            <a:r>
              <a:rPr lang="en-US" altLang="en-US"/>
              <a:t>	_____ muchacho		_____ muchacha</a:t>
            </a:r>
          </a:p>
          <a:p>
            <a:pPr>
              <a:buFontTx/>
              <a:buNone/>
            </a:pPr>
            <a:r>
              <a:rPr lang="en-US" altLang="en-US"/>
              <a:t>	_____ amigo			_____ amiga</a:t>
            </a:r>
          </a:p>
          <a:p>
            <a:pPr>
              <a:buFontTx/>
              <a:buNone/>
            </a:pPr>
            <a:r>
              <a:rPr lang="en-US" altLang="en-US"/>
              <a:t>	_____ colegio			_____ escuela</a:t>
            </a:r>
          </a:p>
          <a:p>
            <a:pPr>
              <a:buFontTx/>
              <a:buNone/>
            </a:pPr>
            <a:endParaRPr lang="en-US" alt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175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El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334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El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33400" y="5562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El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105400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089525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105400" y="5562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31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en-US" sz="3200" i="1"/>
              <a:t>What “articulo definido” would you use?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3058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muchachos</a:t>
            </a:r>
            <a:r>
              <a:rPr lang="en-US" altLang="en-US" dirty="0"/>
              <a:t>		_____ </a:t>
            </a:r>
            <a:r>
              <a:rPr lang="en-US" altLang="en-US" dirty="0" err="1"/>
              <a:t>muchachas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amigos			_____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colegios</a:t>
            </a:r>
            <a:r>
              <a:rPr lang="en-US" altLang="en-US" dirty="0"/>
              <a:t>		_____ </a:t>
            </a:r>
            <a:r>
              <a:rPr lang="en-US" altLang="en-US" dirty="0" err="1"/>
              <a:t>escuelas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So, the plural DEFINITE ARTICLES are</a:t>
            </a:r>
          </a:p>
          <a:p>
            <a:pPr>
              <a:buFontTx/>
              <a:buNone/>
            </a:pPr>
            <a:r>
              <a:rPr lang="en-US" altLang="en-US" dirty="0"/>
              <a:t>	_____________  and </a:t>
            </a:r>
            <a:r>
              <a:rPr lang="en-US" altLang="en-US" dirty="0" smtClean="0"/>
              <a:t>____________.</a:t>
            </a:r>
          </a:p>
          <a:p>
            <a:r>
              <a:rPr lang="en-US" altLang="en-US" dirty="0" smtClean="0"/>
              <a:t>EL, LA, LOS, LAS (THE) is only used when we are referring </a:t>
            </a:r>
            <a:r>
              <a:rPr lang="en-US" altLang="en-US" smtClean="0"/>
              <a:t>to something SPECIFIC.</a:t>
            </a:r>
            <a:endParaRPr lang="en-US" altLang="en-US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2325" y="4724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3333CC"/>
                </a:solidFill>
              </a:rPr>
              <a:t>Los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419600" y="4724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3333CC"/>
                </a:solidFill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3725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93725" y="2438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93725" y="3048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784725" y="1905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784725" y="2514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784725" y="3048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21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13683</TotalTime>
  <Words>159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Art Class</vt:lpstr>
      <vt:lpstr>1_Art Class</vt:lpstr>
      <vt:lpstr>Me llamo ______________ Clase 602 La fecha es el 11 de octubre del 2017</vt:lpstr>
      <vt:lpstr>Artículos y sustantivos</vt:lpstr>
      <vt:lpstr>PowerPoint Presentation</vt:lpstr>
      <vt:lpstr>Articulos definidos (Definate Articles)</vt:lpstr>
      <vt:lpstr>What “articulo definido” would you use?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fecha es el 10 de noviembre del 2009</dc:title>
  <dc:creator>Helen Zumaeta</dc:creator>
  <cp:lastModifiedBy>Helen Zumaeta</cp:lastModifiedBy>
  <cp:revision>51</cp:revision>
  <cp:lastPrinted>2016-11-04T21:14:20Z</cp:lastPrinted>
  <dcterms:created xsi:type="dcterms:W3CDTF">2009-11-10T15:14:40Z</dcterms:created>
  <dcterms:modified xsi:type="dcterms:W3CDTF">2017-10-11T15:16:23Z</dcterms:modified>
</cp:coreProperties>
</file>